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</p:sldIdLst>
  <p:sldSz cx="12192000" cy="6858000"/>
  <p:notesSz cx="7010400" cy="12039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7630"/>
    <a:srgbClr val="D9550B"/>
    <a:srgbClr val="84598B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D361A04-77C1-401A-9177-8A41A118C9B3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B1DA994-3ABA-4E19-A844-1C31CA858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ul7kykz4T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1267968" y="1385553"/>
            <a:ext cx="9619488" cy="2650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5000" dirty="0" smtClean="0">
                <a:solidFill>
                  <a:schemeClr val="tx1"/>
                </a:solidFill>
                <a:latin typeface="Bebas Neue Bold" pitchFamily="34" charset="0"/>
              </a:rPr>
              <a:t>A </a:t>
            </a:r>
            <a:r>
              <a:rPr lang="en-US" sz="5000" dirty="0" smtClean="0">
                <a:solidFill>
                  <a:schemeClr val="tx1"/>
                </a:solidFill>
                <a:latin typeface="Bebas Neue Bold" pitchFamily="34" charset="0"/>
              </a:rPr>
              <a:t>safety guide for ghosts and ghouls</a:t>
            </a:r>
            <a:r>
              <a:rPr lang="en-US" sz="5000" dirty="0" smtClean="0">
                <a:solidFill>
                  <a:schemeClr val="tx1"/>
                </a:solidFill>
                <a:latin typeface="Bebas Neue Bold" pitchFamily="34" charset="0"/>
              </a:rPr>
              <a:t>. </a:t>
            </a:r>
            <a:endParaRPr lang="en-US" sz="50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3000" dirty="0" smtClean="0">
                <a:solidFill>
                  <a:schemeClr val="tx1"/>
                </a:solidFill>
                <a:latin typeface="+mj-lt"/>
              </a:rPr>
              <a:t>While trick-or-treating for your candy, make sure to keep these safety tips handy. </a:t>
            </a:r>
            <a:endParaRPr lang="en-US" sz="3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7" name="Picture 6" descr="helpful_tips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0948390">
            <a:off x="203160" y="3692601"/>
            <a:ext cx="2286244" cy="2373868"/>
          </a:xfrm>
          <a:prstGeom prst="rect">
            <a:avLst/>
          </a:prstGeom>
        </p:spPr>
      </p:pic>
      <p:pic>
        <p:nvPicPr>
          <p:cNvPr id="9" name="Picture 8" descr="bag_of_halloween_candy_from_trick_or_treating_with_the_words_trick_or_treat_on_the_bag_0515-0810-0117-0137_SMU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1127912">
            <a:off x="2177522" y="4773688"/>
            <a:ext cx="1619295" cy="19828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692640" y="4791354"/>
            <a:ext cx="2499360" cy="192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826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47630"/>
                </a:solidFill>
              </a:rPr>
              <a:t>Remember to have</a:t>
            </a: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FUN </a:t>
            </a:r>
            <a:r>
              <a:rPr lang="en-US" dirty="0" smtClean="0">
                <a:solidFill>
                  <a:srgbClr val="F47630"/>
                </a:solidFill>
              </a:rPr>
              <a:t>and be </a:t>
            </a: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</a:t>
            </a:r>
            <a:r>
              <a:rPr lang="en-US" dirty="0" smtClean="0">
                <a:solidFill>
                  <a:srgbClr val="F47630"/>
                </a:solidFill>
              </a:rPr>
              <a:t> on Halloween!</a:t>
            </a:r>
            <a:endParaRPr lang="en-US" dirty="0">
              <a:solidFill>
                <a:srgbClr val="F4763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011234" y="4203192"/>
            <a:ext cx="8068935" cy="1066800"/>
          </a:xfrm>
        </p:spPr>
        <p:txBody>
          <a:bodyPr>
            <a:normAutofit lnSpcReduction="10000"/>
          </a:bodyPr>
          <a:lstStyle/>
          <a:p>
            <a:endParaRPr lang="en-US" dirty="0" smtClean="0">
              <a:latin typeface="+mj-lt"/>
            </a:endParaRPr>
          </a:p>
          <a:p>
            <a:pPr algn="ctr"/>
            <a:r>
              <a:rPr lang="en-US" dirty="0" smtClean="0">
                <a:latin typeface="+mj-lt"/>
              </a:rPr>
              <a:t>Brought to you by: YOVASO, Virginia State Police, </a:t>
            </a:r>
            <a:endParaRPr lang="en-US" dirty="0" smtClean="0">
              <a:latin typeface="+mj-lt"/>
            </a:endParaRPr>
          </a:p>
          <a:p>
            <a:pPr algn="ctr"/>
            <a:r>
              <a:rPr lang="en-US" dirty="0" smtClean="0">
                <a:latin typeface="+mj-lt"/>
              </a:rPr>
              <a:t>and </a:t>
            </a:r>
            <a:r>
              <a:rPr lang="en-US" dirty="0" smtClean="0">
                <a:latin typeface="+mj-lt"/>
              </a:rPr>
              <a:t>the Virginia DMV Highway Safety Office</a:t>
            </a:r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34710" y="5118622"/>
            <a:ext cx="1967252" cy="15115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2880" y="5800469"/>
            <a:ext cx="1697775" cy="8990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60064" y="5619106"/>
            <a:ext cx="5303520" cy="1015663"/>
          </a:xfrm>
          <a:prstGeom prst="rect">
            <a:avLst/>
          </a:prstGeom>
          <a:solidFill>
            <a:srgbClr val="F47630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 Narrow" pitchFamily="34" charset="0"/>
              </a:rPr>
              <a:t>Download this PowerPoint at 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 Narrow" pitchFamily="34" charset="0"/>
              </a:rPr>
              <a:t>yovaso.org.                 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 Narrow" pitchFamily="34" charset="0"/>
              </a:rPr>
              <a:t>(Click on campaigns / Halloween Safety)</a:t>
            </a:r>
            <a:endParaRPr lang="en-US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804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89760" y="1621538"/>
            <a:ext cx="9006841" cy="310286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47630"/>
                </a:solidFill>
              </a:rPr>
              <a:t>Whether you are wearing a mask or a tiara, make sure you include </a:t>
            </a: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reflective clothing</a:t>
            </a:r>
            <a:r>
              <a:rPr lang="en-US" b="0" dirty="0" smtClean="0">
                <a:solidFill>
                  <a:srgbClr val="F47630"/>
                </a:solidFill>
              </a:rPr>
              <a:t> </a:t>
            </a:r>
            <a:r>
              <a:rPr lang="en-US" dirty="0" smtClean="0">
                <a:solidFill>
                  <a:srgbClr val="F47630"/>
                </a:solidFill>
              </a:rPr>
              <a:t>with your costume!</a:t>
            </a:r>
            <a:endParaRPr lang="en-US" dirty="0">
              <a:solidFill>
                <a:srgbClr val="F4763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24748" y="5118622"/>
            <a:ext cx="1967252" cy="15115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79" t="16686" r="-2079" b="19399"/>
          <a:stretch/>
        </p:blipFill>
        <p:spPr>
          <a:xfrm rot="20114374">
            <a:off x="938662" y="860043"/>
            <a:ext cx="1379073" cy="8814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969647">
            <a:off x="2047391" y="1346307"/>
            <a:ext cx="1625061" cy="810499"/>
          </a:xfrm>
          <a:prstGeom prst="rect">
            <a:avLst/>
          </a:prstGeom>
        </p:spPr>
      </p:pic>
      <p:pic>
        <p:nvPicPr>
          <p:cNvPr id="10" name="Picture 9" descr="safety-vest-clipart-1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20926191">
            <a:off x="188660" y="4534535"/>
            <a:ext cx="2077430" cy="214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31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5" y="1597152"/>
            <a:ext cx="10058400" cy="28041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47630"/>
                </a:solidFill>
              </a:rPr>
              <a:t>Make sure while you are going door to door, to </a:t>
            </a: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both ways </a:t>
            </a:r>
            <a:r>
              <a:rPr lang="en-US" dirty="0" smtClean="0">
                <a:solidFill>
                  <a:srgbClr val="F47630"/>
                </a:solidFill>
              </a:rPr>
              <a:t>when crossing streets!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34710" y="5118622"/>
            <a:ext cx="1967252" cy="1511504"/>
          </a:xfrm>
          <a:prstGeom prst="rect">
            <a:avLst/>
          </a:prstGeom>
        </p:spPr>
      </p:pic>
      <p:pic>
        <p:nvPicPr>
          <p:cNvPr id="6" name="Picture 5" descr="halloween-cartoon-graphic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6034" y="4660173"/>
            <a:ext cx="3938016" cy="236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771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799" y="792480"/>
            <a:ext cx="10058400" cy="373075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47630"/>
                </a:solidFill>
              </a:rPr>
              <a:t>Don’t forget to grab a </a:t>
            </a: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glow stick </a:t>
            </a:r>
            <a:r>
              <a:rPr lang="en-US" dirty="0" smtClean="0">
                <a:solidFill>
                  <a:srgbClr val="F47630"/>
                </a:solidFill>
              </a:rPr>
              <a:t>or </a:t>
            </a: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flashlight</a:t>
            </a:r>
            <a:r>
              <a:rPr lang="en-US" dirty="0" smtClean="0">
                <a:solidFill>
                  <a:srgbClr val="F47630"/>
                </a:solidFill>
              </a:rPr>
              <a:t> before you leave for trick-or-treating! </a:t>
            </a:r>
            <a:endParaRPr lang="en-US" dirty="0">
              <a:solidFill>
                <a:srgbClr val="F4763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34710" y="5118622"/>
            <a:ext cx="1967252" cy="15115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333758">
            <a:off x="59881" y="3910908"/>
            <a:ext cx="2217836" cy="2118036"/>
          </a:xfrm>
          <a:prstGeom prst="rect">
            <a:avLst/>
          </a:prstGeom>
        </p:spPr>
      </p:pic>
      <p:pic>
        <p:nvPicPr>
          <p:cNvPr id="8" name="Picture 7" descr="psd-detail-orange-glow-stick-official-psds-0HPy48-clipar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7467890">
            <a:off x="2390927" y="4727843"/>
            <a:ext cx="1273492" cy="1738556"/>
          </a:xfrm>
          <a:prstGeom prst="rect">
            <a:avLst/>
          </a:prstGeom>
        </p:spPr>
      </p:pic>
      <p:pic>
        <p:nvPicPr>
          <p:cNvPr id="9" name="Picture 8" descr="01-09-14-big-booty-ina-bikini-polyvore-lNcx9u-clipart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3906027">
            <a:off x="2057694" y="4538212"/>
            <a:ext cx="1487424" cy="193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50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545" y="1548385"/>
            <a:ext cx="10058400" cy="2889504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Stay alert </a:t>
            </a:r>
            <a:r>
              <a:rPr lang="en-US" dirty="0" smtClean="0">
                <a:solidFill>
                  <a:srgbClr val="F47630"/>
                </a:solidFill>
              </a:rPr>
              <a:t>and only trick-or treat in </a:t>
            </a:r>
            <a:br>
              <a:rPr lang="en-US" dirty="0" smtClean="0">
                <a:solidFill>
                  <a:srgbClr val="F47630"/>
                </a:solidFill>
              </a:rPr>
            </a:b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well-lit </a:t>
            </a:r>
            <a:r>
              <a:rPr lang="en-US" dirty="0" smtClean="0">
                <a:solidFill>
                  <a:srgbClr val="F47630"/>
                </a:solidFill>
              </a:rPr>
              <a:t>neighborhoods!</a:t>
            </a:r>
            <a:br>
              <a:rPr lang="en-US" dirty="0" smtClean="0">
                <a:solidFill>
                  <a:srgbClr val="F4763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34710" y="5118622"/>
            <a:ext cx="1967252" cy="1511504"/>
          </a:xfrm>
          <a:prstGeom prst="rect">
            <a:avLst/>
          </a:prstGeom>
        </p:spPr>
      </p:pic>
      <p:pic>
        <p:nvPicPr>
          <p:cNvPr id="6" name="Picture 5" descr="k860403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" y="4309285"/>
            <a:ext cx="4230623" cy="2250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91967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082" y="1767840"/>
            <a:ext cx="10058400" cy="25481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47630"/>
                </a:solidFill>
              </a:rPr>
              <a:t>Before you dive into your bag of treats, make sure you have an adult check </a:t>
            </a: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open candy</a:t>
            </a:r>
            <a:r>
              <a:rPr lang="en-US" dirty="0" smtClean="0">
                <a:solidFill>
                  <a:srgbClr val="F47630"/>
                </a:solidFill>
              </a:rPr>
              <a:t>!</a:t>
            </a:r>
            <a:r>
              <a:rPr lang="en-US" dirty="0" smtClean="0">
                <a:solidFill>
                  <a:srgbClr val="84598B"/>
                </a:solidFill>
              </a:rPr>
              <a:t/>
            </a:r>
            <a:br>
              <a:rPr lang="en-US" dirty="0" smtClean="0">
                <a:solidFill>
                  <a:srgbClr val="84598B"/>
                </a:solidFill>
              </a:rPr>
            </a:br>
            <a:r>
              <a:rPr lang="en-US" dirty="0" smtClean="0">
                <a:solidFill>
                  <a:srgbClr val="84598B"/>
                </a:solidFill>
              </a:rPr>
              <a:t/>
            </a:r>
            <a:br>
              <a:rPr lang="en-US" dirty="0" smtClean="0">
                <a:solidFill>
                  <a:srgbClr val="84598B"/>
                </a:solidFill>
              </a:rPr>
            </a:br>
            <a:endParaRPr lang="en-US" dirty="0">
              <a:solidFill>
                <a:srgbClr val="84598B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34710" y="5118622"/>
            <a:ext cx="1967252" cy="15115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0367" y="4401312"/>
            <a:ext cx="2095501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267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4768" y="1301890"/>
            <a:ext cx="10058400" cy="311777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47630"/>
                </a:solidFill>
              </a:rPr>
              <a:t>Stay safe and </a:t>
            </a: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</a:t>
            </a:r>
            <a:r>
              <a:rPr lang="en-US" dirty="0" smtClean="0">
                <a:solidFill>
                  <a:srgbClr val="F47630"/>
                </a:solidFill>
              </a:rPr>
              <a:t> approach a stranger’s car or </a:t>
            </a: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US" dirty="0" smtClean="0">
                <a:solidFill>
                  <a:srgbClr val="F47630"/>
                </a:solidFill>
              </a:rPr>
              <a:t> into a stranger’s home!</a:t>
            </a:r>
            <a:endParaRPr lang="en-US" dirty="0">
              <a:solidFill>
                <a:srgbClr val="F4763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34710" y="5118622"/>
            <a:ext cx="1967252" cy="1511504"/>
          </a:xfrm>
          <a:prstGeom prst="rect">
            <a:avLst/>
          </a:prstGeom>
        </p:spPr>
      </p:pic>
      <p:pic>
        <p:nvPicPr>
          <p:cNvPr id="7" name="Picture 6" descr="Stranger Dang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1" y="4340352"/>
            <a:ext cx="2434430" cy="236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70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808" y="792481"/>
            <a:ext cx="7857185" cy="414234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47630"/>
                </a:solidFill>
              </a:rPr>
              <a:t>Grab a friend or your parents and make sure you travel in a </a:t>
            </a: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</a:t>
            </a:r>
            <a:r>
              <a:rPr lang="en-US" dirty="0" smtClean="0">
                <a:solidFill>
                  <a:srgbClr val="F47630"/>
                </a:solidFill>
              </a:rPr>
              <a:t> and with an </a:t>
            </a:r>
            <a:r>
              <a:rPr lang="en-US" b="0" dirty="0" smtClean="0">
                <a:solidFill>
                  <a:srgbClr val="F476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</a:t>
            </a:r>
            <a:r>
              <a:rPr lang="en-US" dirty="0" smtClean="0">
                <a:solidFill>
                  <a:srgbClr val="F47630"/>
                </a:solidFill>
              </a:rPr>
              <a:t>!</a:t>
            </a:r>
            <a:endParaRPr lang="en-US" dirty="0">
              <a:solidFill>
                <a:srgbClr val="F4763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34710" y="5118622"/>
            <a:ext cx="1967252" cy="15115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186"/>
          <a:stretch/>
        </p:blipFill>
        <p:spPr>
          <a:xfrm>
            <a:off x="249825" y="3389376"/>
            <a:ext cx="3164794" cy="318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256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697" y="1377696"/>
            <a:ext cx="10058400" cy="26700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84598B"/>
                </a:solidFill>
              </a:rPr>
              <a:t/>
            </a:r>
            <a:br>
              <a:rPr lang="en-US" dirty="0" smtClean="0">
                <a:solidFill>
                  <a:srgbClr val="84598B"/>
                </a:solidFill>
              </a:rPr>
            </a:br>
            <a:r>
              <a:rPr lang="en-US" dirty="0" smtClean="0">
                <a:solidFill>
                  <a:srgbClr val="F47630"/>
                </a:solidFill>
              </a:rPr>
              <a:t/>
            </a:r>
            <a:br>
              <a:rPr lang="en-US" dirty="0" smtClean="0">
                <a:solidFill>
                  <a:srgbClr val="F47630"/>
                </a:solidFill>
              </a:rPr>
            </a:br>
            <a:r>
              <a:rPr lang="en-US" dirty="0" smtClean="0">
                <a:solidFill>
                  <a:srgbClr val="F47630"/>
                </a:solidFill>
              </a:rPr>
              <a:t/>
            </a:r>
            <a:br>
              <a:rPr lang="en-US" dirty="0" smtClean="0">
                <a:solidFill>
                  <a:srgbClr val="F47630"/>
                </a:solidFill>
              </a:rPr>
            </a:br>
            <a:r>
              <a:rPr lang="en-US" dirty="0" smtClean="0">
                <a:solidFill>
                  <a:srgbClr val="F47630"/>
                </a:solidFill>
              </a:rPr>
              <a:t>Check out this video to review the safety tips we just went over!</a:t>
            </a:r>
            <a:br>
              <a:rPr lang="en-US" dirty="0" smtClean="0">
                <a:solidFill>
                  <a:srgbClr val="F47630"/>
                </a:solidFill>
              </a:rPr>
            </a:br>
            <a:r>
              <a:rPr lang="en-US" dirty="0">
                <a:solidFill>
                  <a:srgbClr val="84598B"/>
                </a:solidFill>
              </a:rPr>
              <a:t/>
            </a:r>
            <a:br>
              <a:rPr lang="en-US" dirty="0">
                <a:solidFill>
                  <a:srgbClr val="84598B"/>
                </a:solidFill>
              </a:rPr>
            </a:br>
            <a:r>
              <a:rPr lang="en-US" dirty="0" smtClean="0">
                <a:solidFill>
                  <a:srgbClr val="84598B"/>
                </a:solidFill>
              </a:rPr>
              <a:t/>
            </a:r>
            <a:br>
              <a:rPr lang="en-US" dirty="0" smtClean="0">
                <a:solidFill>
                  <a:srgbClr val="84598B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34710" y="5118622"/>
            <a:ext cx="1967252" cy="15115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24226" y="3366256"/>
            <a:ext cx="8228535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4300" dirty="0" smtClean="0">
                <a:latin typeface="+mj-lt"/>
                <a:hlinkClick r:id="rId3"/>
              </a:rPr>
              <a:t>https://youtu.be/Ful7kykz4TU</a:t>
            </a:r>
            <a:endParaRPr lang="en-US" sz="4300" dirty="0">
              <a:latin typeface="+mj-lt"/>
            </a:endParaRPr>
          </a:p>
        </p:txBody>
      </p:sp>
      <p:pic>
        <p:nvPicPr>
          <p:cNvPr id="8" name="Picture 7" descr="time-review-words-clock-chalkboard-watch-concept-4000913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8497" y="4673034"/>
            <a:ext cx="3108960" cy="20386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68568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3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FFC000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FF7037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824</TotalTime>
  <Words>182</Words>
  <Application>Microsoft Office PowerPoint</Application>
  <PresentationFormat>Custom</PresentationFormat>
  <Paragraphs>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Slide 1</vt:lpstr>
      <vt:lpstr>Whether you are wearing a mask or a tiara, make sure you include reflective clothing with your costume!</vt:lpstr>
      <vt:lpstr>Make sure while you are going door to door, to look both ways when crossing streets! </vt:lpstr>
      <vt:lpstr>Don’t forget to grab a glow stick or flashlight before you leave for trick-or-treating! </vt:lpstr>
      <vt:lpstr>Stay alert and only trick-or treat in  well-lit neighborhoods!  </vt:lpstr>
      <vt:lpstr>Before you dive into your bag of treats, make sure you have an adult check any open candy!  </vt:lpstr>
      <vt:lpstr>Stay safe and never approach a stranger’s car or go into a stranger’s home!</vt:lpstr>
      <vt:lpstr>Grab a friend or your parents and make sure you travel in a group and with an adult!</vt:lpstr>
      <vt:lpstr>   Check out this video to review the safety tips we just went over!    </vt:lpstr>
      <vt:lpstr>Remember to have FUN and be SAFE on Halloween!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Callie Clary</dc:creator>
  <cp:lastModifiedBy>Casey Palmer</cp:lastModifiedBy>
  <cp:revision>51</cp:revision>
  <dcterms:created xsi:type="dcterms:W3CDTF">2015-08-06T14:20:15Z</dcterms:created>
  <dcterms:modified xsi:type="dcterms:W3CDTF">2017-08-24T16:24:37Z</dcterms:modified>
</cp:coreProperties>
</file>